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relia" charset="1" panose="00000500000000000000"/>
      <p:regular r:id="rId12"/>
    </p:embeddedFont>
    <p:embeddedFont>
      <p:font typeface="Carelia Italics" charset="1" panose="000005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
      <p:font typeface="Montserrat" charset="1" panose="00000500000000000000"/>
      <p:regular r:id="rId40"/>
    </p:embeddedFont>
    <p:embeddedFont>
      <p:font typeface="Montserrat Bold" charset="1" panose="00000800000000000000"/>
      <p:regular r:id="rId41"/>
    </p:embeddedFont>
    <p:embeddedFont>
      <p:font typeface="Montserrat Italics" charset="1" panose="00000500000000000000"/>
      <p:regular r:id="rId42"/>
    </p:embeddedFont>
    <p:embeddedFont>
      <p:font typeface="Montserrat Bold Italics" charset="1" panose="00000800000000000000"/>
      <p:regular r:id="rId43"/>
    </p:embeddedFont>
    <p:embeddedFont>
      <p:font typeface="Montserrat Thin" charset="1" panose="00000300000000000000"/>
      <p:regular r:id="rId44"/>
    </p:embeddedFont>
    <p:embeddedFont>
      <p:font typeface="Montserrat Thin Italics" charset="1" panose="00000300000000000000"/>
      <p:regular r:id="rId45"/>
    </p:embeddedFont>
    <p:embeddedFont>
      <p:font typeface="Montserrat Extra-Light" charset="1" panose="00000300000000000000"/>
      <p:regular r:id="rId46"/>
    </p:embeddedFont>
    <p:embeddedFont>
      <p:font typeface="Montserrat Extra-Light Italics" charset="1" panose="00000300000000000000"/>
      <p:regular r:id="rId47"/>
    </p:embeddedFont>
    <p:embeddedFont>
      <p:font typeface="Montserrat Light" charset="1" panose="00000400000000000000"/>
      <p:regular r:id="rId48"/>
    </p:embeddedFont>
    <p:embeddedFont>
      <p:font typeface="Montserrat Light Italics" charset="1" panose="00000400000000000000"/>
      <p:regular r:id="rId49"/>
    </p:embeddedFont>
    <p:embeddedFont>
      <p:font typeface="Montserrat Medium" charset="1" panose="00000600000000000000"/>
      <p:regular r:id="rId50"/>
    </p:embeddedFont>
    <p:embeddedFont>
      <p:font typeface="Montserrat Medium Italics" charset="1" panose="00000600000000000000"/>
      <p:regular r:id="rId51"/>
    </p:embeddedFont>
    <p:embeddedFont>
      <p:font typeface="Montserrat Semi-Bold" charset="1" panose="00000700000000000000"/>
      <p:regular r:id="rId52"/>
    </p:embeddedFont>
    <p:embeddedFont>
      <p:font typeface="Montserrat Semi-Bold Italics" charset="1" panose="00000700000000000000"/>
      <p:regular r:id="rId53"/>
    </p:embeddedFont>
    <p:embeddedFont>
      <p:font typeface="Montserrat Ultra-Bold" charset="1" panose="00000900000000000000"/>
      <p:regular r:id="rId54"/>
    </p:embeddedFont>
    <p:embeddedFont>
      <p:font typeface="Montserrat Ultra-Bold Italics" charset="1" panose="00000900000000000000"/>
      <p:regular r:id="rId55"/>
    </p:embeddedFont>
    <p:embeddedFont>
      <p:font typeface="Montserrat Heavy" charset="1" panose="00000A00000000000000"/>
      <p:regular r:id="rId56"/>
    </p:embeddedFont>
    <p:embeddedFont>
      <p:font typeface="Montserrat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5230282" y="1013776"/>
            <a:ext cx="7827435" cy="7827435"/>
          </a:xfrm>
          <a:custGeom>
            <a:avLst/>
            <a:gdLst/>
            <a:ahLst/>
            <a:cxnLst/>
            <a:rect r="r" b="b" t="t" l="l"/>
            <a:pathLst>
              <a:path h="7827435" w="7827435">
                <a:moveTo>
                  <a:pt x="0" y="0"/>
                </a:moveTo>
                <a:lnTo>
                  <a:pt x="7827436" y="0"/>
                </a:lnTo>
                <a:lnTo>
                  <a:pt x="7827436" y="7827435"/>
                </a:lnTo>
                <a:lnTo>
                  <a:pt x="0" y="7827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63710" y="5231220"/>
            <a:ext cx="4160580" cy="461446"/>
          </a:xfrm>
          <a:custGeom>
            <a:avLst/>
            <a:gdLst/>
            <a:ahLst/>
            <a:cxnLst/>
            <a:rect r="r" b="b" t="t" l="l"/>
            <a:pathLst>
              <a:path h="461446" w="4160580">
                <a:moveTo>
                  <a:pt x="0" y="0"/>
                </a:moveTo>
                <a:lnTo>
                  <a:pt x="4160580" y="0"/>
                </a:lnTo>
                <a:lnTo>
                  <a:pt x="4160580" y="461446"/>
                </a:lnTo>
                <a:lnTo>
                  <a:pt x="0" y="461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6949" y="5692666"/>
            <a:ext cx="5009073" cy="4744958"/>
          </a:xfrm>
          <a:custGeom>
            <a:avLst/>
            <a:gdLst/>
            <a:ahLst/>
            <a:cxnLst/>
            <a:rect r="r" b="b" t="t" l="l"/>
            <a:pathLst>
              <a:path h="4744958" w="5009073">
                <a:moveTo>
                  <a:pt x="0" y="0"/>
                </a:moveTo>
                <a:lnTo>
                  <a:pt x="5009074" y="0"/>
                </a:lnTo>
                <a:lnTo>
                  <a:pt x="5009074" y="4744959"/>
                </a:lnTo>
                <a:lnTo>
                  <a:pt x="0" y="4744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77941">
            <a:off x="-652915" y="6859018"/>
            <a:ext cx="4402996" cy="4114800"/>
          </a:xfrm>
          <a:custGeom>
            <a:avLst/>
            <a:gdLst/>
            <a:ahLst/>
            <a:cxnLst/>
            <a:rect r="r" b="b" t="t" l="l"/>
            <a:pathLst>
              <a:path h="4114800" w="4402996">
                <a:moveTo>
                  <a:pt x="0" y="0"/>
                </a:moveTo>
                <a:lnTo>
                  <a:pt x="4402997" y="0"/>
                </a:lnTo>
                <a:lnTo>
                  <a:pt x="44029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0981" y="-711888"/>
            <a:ext cx="3725764" cy="4114800"/>
          </a:xfrm>
          <a:custGeom>
            <a:avLst/>
            <a:gdLst/>
            <a:ahLst/>
            <a:cxnLst/>
            <a:rect r="r" b="b" t="t" l="l"/>
            <a:pathLst>
              <a:path h="4114800" w="3725764">
                <a:moveTo>
                  <a:pt x="0" y="0"/>
                </a:moveTo>
                <a:lnTo>
                  <a:pt x="3725764" y="0"/>
                </a:lnTo>
                <a:lnTo>
                  <a:pt x="372576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439364" y="7555182"/>
            <a:ext cx="2834933" cy="2572057"/>
          </a:xfrm>
          <a:custGeom>
            <a:avLst/>
            <a:gdLst/>
            <a:ahLst/>
            <a:cxnLst/>
            <a:rect r="r" b="b" t="t" l="l"/>
            <a:pathLst>
              <a:path h="2572057" w="2834933">
                <a:moveTo>
                  <a:pt x="0" y="0"/>
                </a:moveTo>
                <a:lnTo>
                  <a:pt x="2834933" y="0"/>
                </a:lnTo>
                <a:lnTo>
                  <a:pt x="2834933" y="2572057"/>
                </a:lnTo>
                <a:lnTo>
                  <a:pt x="0" y="25720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547185">
            <a:off x="3102614" y="7394046"/>
            <a:ext cx="2551459" cy="2688319"/>
          </a:xfrm>
          <a:custGeom>
            <a:avLst/>
            <a:gdLst/>
            <a:ahLst/>
            <a:cxnLst/>
            <a:rect r="r" b="b" t="t" l="l"/>
            <a:pathLst>
              <a:path h="2688319" w="2551459">
                <a:moveTo>
                  <a:pt x="0" y="0"/>
                </a:moveTo>
                <a:lnTo>
                  <a:pt x="2551460" y="0"/>
                </a:lnTo>
                <a:lnTo>
                  <a:pt x="2551460" y="2688319"/>
                </a:lnTo>
                <a:lnTo>
                  <a:pt x="0" y="26883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72354" y="-711888"/>
            <a:ext cx="3739373" cy="3739373"/>
          </a:xfrm>
          <a:custGeom>
            <a:avLst/>
            <a:gdLst/>
            <a:ahLst/>
            <a:cxnLst/>
            <a:rect r="r" b="b" t="t" l="l"/>
            <a:pathLst>
              <a:path h="3739373" w="3739373">
                <a:moveTo>
                  <a:pt x="0" y="0"/>
                </a:moveTo>
                <a:lnTo>
                  <a:pt x="3739373" y="0"/>
                </a:lnTo>
                <a:lnTo>
                  <a:pt x="3739373" y="3739374"/>
                </a:lnTo>
                <a:lnTo>
                  <a:pt x="0" y="37393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2211544" y="393838"/>
            <a:ext cx="1889507" cy="1903349"/>
          </a:xfrm>
          <a:custGeom>
            <a:avLst/>
            <a:gdLst/>
            <a:ahLst/>
            <a:cxnLst/>
            <a:rect r="r" b="b" t="t" l="l"/>
            <a:pathLst>
              <a:path h="1903349" w="1889507">
                <a:moveTo>
                  <a:pt x="0" y="0"/>
                </a:moveTo>
                <a:lnTo>
                  <a:pt x="1889507" y="0"/>
                </a:lnTo>
                <a:lnTo>
                  <a:pt x="1889507" y="1903349"/>
                </a:lnTo>
                <a:lnTo>
                  <a:pt x="0" y="190334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1617930">
            <a:off x="14980542" y="330918"/>
            <a:ext cx="1413053" cy="2029188"/>
          </a:xfrm>
          <a:custGeom>
            <a:avLst/>
            <a:gdLst/>
            <a:ahLst/>
            <a:cxnLst/>
            <a:rect r="r" b="b" t="t" l="l"/>
            <a:pathLst>
              <a:path h="2029188" w="1413053">
                <a:moveTo>
                  <a:pt x="0" y="0"/>
                </a:moveTo>
                <a:lnTo>
                  <a:pt x="1413052" y="0"/>
                </a:lnTo>
                <a:lnTo>
                  <a:pt x="1413052" y="2029188"/>
                </a:lnTo>
                <a:lnTo>
                  <a:pt x="0" y="202918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8209157" y="222956"/>
            <a:ext cx="1869687" cy="1869687"/>
          </a:xfrm>
          <a:custGeom>
            <a:avLst/>
            <a:gdLst/>
            <a:ahLst/>
            <a:cxnLst/>
            <a:rect r="r" b="b" t="t" l="l"/>
            <a:pathLst>
              <a:path h="1869687" w="1869687">
                <a:moveTo>
                  <a:pt x="0" y="0"/>
                </a:moveTo>
                <a:lnTo>
                  <a:pt x="1869686" y="0"/>
                </a:lnTo>
                <a:lnTo>
                  <a:pt x="1869686" y="1869686"/>
                </a:lnTo>
                <a:lnTo>
                  <a:pt x="0" y="1869686"/>
                </a:lnTo>
                <a:lnTo>
                  <a:pt x="0" y="0"/>
                </a:lnTo>
                <a:close/>
              </a:path>
            </a:pathLst>
          </a:custGeom>
          <a:blipFill>
            <a:blip r:embed="rId22"/>
            <a:stretch>
              <a:fillRect l="0" t="0" r="0" b="0"/>
            </a:stretch>
          </a:blipFill>
        </p:spPr>
      </p:sp>
      <p:sp>
        <p:nvSpPr>
          <p:cNvPr name="TextBox 13" id="13"/>
          <p:cNvSpPr txBox="true"/>
          <p:nvPr/>
        </p:nvSpPr>
        <p:spPr>
          <a:xfrm rot="0">
            <a:off x="4101051" y="2639875"/>
            <a:ext cx="9831809" cy="2503625"/>
          </a:xfrm>
          <a:prstGeom prst="rect">
            <a:avLst/>
          </a:prstGeom>
        </p:spPr>
        <p:txBody>
          <a:bodyPr anchor="t" rtlCol="false" tIns="0" lIns="0" bIns="0" rIns="0">
            <a:spAutoFit/>
          </a:bodyPr>
          <a:lstStyle/>
          <a:p>
            <a:pPr algn="ctr">
              <a:lnSpc>
                <a:spcPts val="6467"/>
              </a:lnSpc>
            </a:pPr>
            <a:r>
              <a:rPr lang="en-US" sz="6807" spc="-115">
                <a:solidFill>
                  <a:srgbClr val="000000"/>
                </a:solidFill>
                <a:latin typeface="Carelia"/>
              </a:rPr>
              <a:t>Inventario para la panaderia "Los panes de la Rumiñahui"</a:t>
            </a:r>
          </a:p>
        </p:txBody>
      </p:sp>
      <p:sp>
        <p:nvSpPr>
          <p:cNvPr name="TextBox 14" id="14"/>
          <p:cNvSpPr txBox="true"/>
          <p:nvPr/>
        </p:nvSpPr>
        <p:spPr>
          <a:xfrm rot="0">
            <a:off x="7286911" y="5945940"/>
            <a:ext cx="3714177" cy="1653540"/>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Extra-Light"/>
              </a:rPr>
              <a:t>GRUPO 5:</a:t>
            </a:r>
          </a:p>
          <a:p>
            <a:pPr algn="ctr">
              <a:lnSpc>
                <a:spcPts val="3359"/>
              </a:lnSpc>
            </a:pPr>
            <a:r>
              <a:rPr lang="en-US" sz="2400">
                <a:solidFill>
                  <a:srgbClr val="000000"/>
                </a:solidFill>
                <a:latin typeface="Montserrat Extra-Light"/>
              </a:rPr>
              <a:t>DIEGO CASIGNIA</a:t>
            </a:r>
          </a:p>
          <a:p>
            <a:pPr algn="ctr">
              <a:lnSpc>
                <a:spcPts val="3359"/>
              </a:lnSpc>
            </a:pPr>
            <a:r>
              <a:rPr lang="en-US" sz="2400">
                <a:solidFill>
                  <a:srgbClr val="000000"/>
                </a:solidFill>
                <a:latin typeface="Montserrat Extra-Light"/>
              </a:rPr>
              <a:t>AXEL HERRERA</a:t>
            </a:r>
          </a:p>
          <a:p>
            <a:pPr algn="ctr">
              <a:lnSpc>
                <a:spcPts val="3359"/>
              </a:lnSpc>
            </a:pPr>
            <a:r>
              <a:rPr lang="en-US" sz="2400">
                <a:solidFill>
                  <a:srgbClr val="000000"/>
                </a:solidFill>
                <a:latin typeface="Montserrat Extra-Light"/>
              </a:rPr>
              <a:t>FERNANDO SANDOVAL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7754137" y="-7359145"/>
            <a:ext cx="16194793" cy="16194793"/>
          </a:xfrm>
          <a:custGeom>
            <a:avLst/>
            <a:gdLst/>
            <a:ahLst/>
            <a:cxnLst/>
            <a:rect r="r" b="b" t="t" l="l"/>
            <a:pathLst>
              <a:path h="16194793" w="16194793">
                <a:moveTo>
                  <a:pt x="0" y="0"/>
                </a:moveTo>
                <a:lnTo>
                  <a:pt x="16194793" y="0"/>
                </a:lnTo>
                <a:lnTo>
                  <a:pt x="16194793" y="16194792"/>
                </a:lnTo>
                <a:lnTo>
                  <a:pt x="0" y="16194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27420" y="6628250"/>
            <a:ext cx="4160580" cy="461446"/>
          </a:xfrm>
          <a:custGeom>
            <a:avLst/>
            <a:gdLst/>
            <a:ahLst/>
            <a:cxnLst/>
            <a:rect r="r" b="b" t="t" l="l"/>
            <a:pathLst>
              <a:path h="461446" w="4160580">
                <a:moveTo>
                  <a:pt x="0" y="0"/>
                </a:moveTo>
                <a:lnTo>
                  <a:pt x="4160580" y="0"/>
                </a:lnTo>
                <a:lnTo>
                  <a:pt x="4160580" y="461446"/>
                </a:lnTo>
                <a:lnTo>
                  <a:pt x="0" y="461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3043" y="5498501"/>
            <a:ext cx="6636932" cy="6335253"/>
          </a:xfrm>
          <a:custGeom>
            <a:avLst/>
            <a:gdLst/>
            <a:ahLst/>
            <a:cxnLst/>
            <a:rect r="r" b="b" t="t" l="l"/>
            <a:pathLst>
              <a:path h="6335253" w="6636932">
                <a:moveTo>
                  <a:pt x="0" y="0"/>
                </a:moveTo>
                <a:lnTo>
                  <a:pt x="6636932" y="0"/>
                </a:lnTo>
                <a:lnTo>
                  <a:pt x="6636932" y="6335253"/>
                </a:lnTo>
                <a:lnTo>
                  <a:pt x="0" y="6335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51003" y="4953649"/>
            <a:ext cx="3319810" cy="3319810"/>
          </a:xfrm>
          <a:custGeom>
            <a:avLst/>
            <a:gdLst/>
            <a:ahLst/>
            <a:cxnLst/>
            <a:rect r="r" b="b" t="t" l="l"/>
            <a:pathLst>
              <a:path h="3319810" w="3319810">
                <a:moveTo>
                  <a:pt x="0" y="0"/>
                </a:moveTo>
                <a:lnTo>
                  <a:pt x="3319810" y="0"/>
                </a:lnTo>
                <a:lnTo>
                  <a:pt x="3319810" y="3319810"/>
                </a:lnTo>
                <a:lnTo>
                  <a:pt x="0" y="3319810"/>
                </a:lnTo>
                <a:lnTo>
                  <a:pt x="0" y="0"/>
                </a:lnTo>
                <a:close/>
              </a:path>
            </a:pathLst>
          </a:custGeom>
          <a:blipFill>
            <a:blip r:embed="rId8"/>
            <a:stretch>
              <a:fillRect l="0" t="0" r="0" b="0"/>
            </a:stretch>
          </a:blipFill>
        </p:spPr>
      </p:sp>
      <p:sp>
        <p:nvSpPr>
          <p:cNvPr name="TextBox 6" id="6"/>
          <p:cNvSpPr txBox="true"/>
          <p:nvPr/>
        </p:nvSpPr>
        <p:spPr>
          <a:xfrm rot="0">
            <a:off x="1028700" y="1824553"/>
            <a:ext cx="6489951" cy="859155"/>
          </a:xfrm>
          <a:prstGeom prst="rect">
            <a:avLst/>
          </a:prstGeom>
        </p:spPr>
        <p:txBody>
          <a:bodyPr anchor="t" rtlCol="false" tIns="0" lIns="0" bIns="0" rIns="0">
            <a:spAutoFit/>
          </a:bodyPr>
          <a:lstStyle/>
          <a:p>
            <a:pPr>
              <a:lnSpc>
                <a:spcPts val="6660"/>
              </a:lnSpc>
            </a:pPr>
            <a:r>
              <a:rPr lang="en-US" sz="6000" spc="120">
                <a:solidFill>
                  <a:srgbClr val="291B25"/>
                </a:solidFill>
                <a:latin typeface="Carelia"/>
              </a:rPr>
              <a:t>Conclusiones</a:t>
            </a:r>
          </a:p>
        </p:txBody>
      </p:sp>
      <p:sp>
        <p:nvSpPr>
          <p:cNvPr name="TextBox 7" id="7"/>
          <p:cNvSpPr txBox="true"/>
          <p:nvPr/>
        </p:nvSpPr>
        <p:spPr>
          <a:xfrm rot="0">
            <a:off x="7215112" y="1274725"/>
            <a:ext cx="9806688" cy="187833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 El desarrollo de una interfaz de usuario intuitiva y fácil de usar para gestionar el inventario en la panadería, vinculada con las operaciones de producción, es crucial para una gestión eficiente. Este enfoque personalizado, adaptado a las necesidades específicas del negocio, asegura una integración fluida y resultados más relevantes. Además, la interfaz intuitiva reduce la curva de aprendizaje del personal, promoviendo una rápida adopción y eficacia en el uso del sistema. </a:t>
            </a:r>
          </a:p>
        </p:txBody>
      </p:sp>
      <p:sp>
        <p:nvSpPr>
          <p:cNvPr name="TextBox 8" id="8"/>
          <p:cNvSpPr txBox="true"/>
          <p:nvPr/>
        </p:nvSpPr>
        <p:spPr>
          <a:xfrm rot="0">
            <a:off x="7215112" y="4057930"/>
            <a:ext cx="9806688" cy="250698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El desarrollo de una interfaz de usuario intuitiva y adaptable, junto con la integración efectiva del sistema de gestión de inventario con las operaciones de producción, representa un paso significativo hacia una gestión más eficiente en la panadería. Al diseñar el sistema con las necesidades específicas del negocio en mente, se garantiza una mayor relevancia y utilidad. La reducción de la curva de aprendizaje para el personal mediante una interfaz intuitiva promueve una rápida adopción del sistema, lo que a su vez mejora la productividad y la capacidad de respuesta a la demanda del mercado</a:t>
            </a:r>
          </a:p>
        </p:txBody>
      </p:sp>
      <p:sp>
        <p:nvSpPr>
          <p:cNvPr name="TextBox 9" id="9"/>
          <p:cNvSpPr txBox="true"/>
          <p:nvPr/>
        </p:nvSpPr>
        <p:spPr>
          <a:xfrm rot="0">
            <a:off x="7215112" y="7472407"/>
            <a:ext cx="9806688" cy="156400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La creación de una interfaz de usuario intuitiva y adaptable, junto con la integración efectiva del sistema de gestión de inventario con las operaciones de producción, representa un paso importante hacia una gestión de panadería más eficiente. Diseñar el sistema teniendo en cuenta las necesidades empresariales específicas garantiza una mayor relevancia y utilidad.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578262"/>
            <a:ext cx="4160580" cy="461446"/>
          </a:xfrm>
          <a:custGeom>
            <a:avLst/>
            <a:gdLst/>
            <a:ahLst/>
            <a:cxnLst/>
            <a:rect r="r" b="b" t="t" l="l"/>
            <a:pathLst>
              <a:path h="461446" w="4160580">
                <a:moveTo>
                  <a:pt x="0" y="0"/>
                </a:moveTo>
                <a:lnTo>
                  <a:pt x="4160580" y="0"/>
                </a:lnTo>
                <a:lnTo>
                  <a:pt x="4160580" y="461446"/>
                </a:lnTo>
                <a:lnTo>
                  <a:pt x="0" y="461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0988" y="-492048"/>
            <a:ext cx="20140619" cy="20140619"/>
          </a:xfrm>
          <a:custGeom>
            <a:avLst/>
            <a:gdLst/>
            <a:ahLst/>
            <a:cxnLst/>
            <a:rect r="r" b="b" t="t" l="l"/>
            <a:pathLst>
              <a:path h="20140619" w="20140619">
                <a:moveTo>
                  <a:pt x="0" y="0"/>
                </a:moveTo>
                <a:lnTo>
                  <a:pt x="20140619" y="0"/>
                </a:lnTo>
                <a:lnTo>
                  <a:pt x="20140619" y="20140620"/>
                </a:lnTo>
                <a:lnTo>
                  <a:pt x="0" y="20140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81434" y="4357881"/>
            <a:ext cx="3929245" cy="4900419"/>
          </a:xfrm>
          <a:custGeom>
            <a:avLst/>
            <a:gdLst/>
            <a:ahLst/>
            <a:cxnLst/>
            <a:rect r="r" b="b" t="t" l="l"/>
            <a:pathLst>
              <a:path h="4900419" w="3929245">
                <a:moveTo>
                  <a:pt x="0" y="0"/>
                </a:moveTo>
                <a:lnTo>
                  <a:pt x="3929246" y="0"/>
                </a:lnTo>
                <a:lnTo>
                  <a:pt x="3929246" y="4900419"/>
                </a:lnTo>
                <a:lnTo>
                  <a:pt x="0" y="4900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700359" y="5769116"/>
            <a:ext cx="3809146" cy="3809146"/>
          </a:xfrm>
          <a:custGeom>
            <a:avLst/>
            <a:gdLst/>
            <a:ahLst/>
            <a:cxnLst/>
            <a:rect r="r" b="b" t="t" l="l"/>
            <a:pathLst>
              <a:path h="3809146" w="3809146">
                <a:moveTo>
                  <a:pt x="0" y="0"/>
                </a:moveTo>
                <a:lnTo>
                  <a:pt x="3809146" y="0"/>
                </a:lnTo>
                <a:lnTo>
                  <a:pt x="3809146" y="3809146"/>
                </a:lnTo>
                <a:lnTo>
                  <a:pt x="0" y="3809146"/>
                </a:lnTo>
                <a:lnTo>
                  <a:pt x="0" y="0"/>
                </a:lnTo>
                <a:close/>
              </a:path>
            </a:pathLst>
          </a:custGeom>
          <a:blipFill>
            <a:blip r:embed="rId8"/>
            <a:stretch>
              <a:fillRect l="0" t="0" r="0" b="0"/>
            </a:stretch>
          </a:blipFill>
        </p:spPr>
      </p:sp>
      <p:sp>
        <p:nvSpPr>
          <p:cNvPr name="TextBox 6" id="6"/>
          <p:cNvSpPr txBox="true"/>
          <p:nvPr/>
        </p:nvSpPr>
        <p:spPr>
          <a:xfrm rot="0">
            <a:off x="359402" y="1241677"/>
            <a:ext cx="8024016" cy="830580"/>
          </a:xfrm>
          <a:prstGeom prst="rect">
            <a:avLst/>
          </a:prstGeom>
        </p:spPr>
        <p:txBody>
          <a:bodyPr anchor="t" rtlCol="false" tIns="0" lIns="0" bIns="0" rIns="0">
            <a:spAutoFit/>
          </a:bodyPr>
          <a:lstStyle/>
          <a:p>
            <a:pPr>
              <a:lnSpc>
                <a:spcPts val="6360"/>
              </a:lnSpc>
            </a:pPr>
            <a:r>
              <a:rPr lang="en-US" sz="6000">
                <a:solidFill>
                  <a:srgbClr val="291B25"/>
                </a:solidFill>
                <a:latin typeface="Carelia"/>
              </a:rPr>
              <a:t>RECOMENDACIONES</a:t>
            </a:r>
          </a:p>
        </p:txBody>
      </p:sp>
      <p:sp>
        <p:nvSpPr>
          <p:cNvPr name="TextBox 7" id="7"/>
          <p:cNvSpPr txBox="true"/>
          <p:nvPr/>
        </p:nvSpPr>
        <p:spPr>
          <a:xfrm rot="0">
            <a:off x="359402" y="2479551"/>
            <a:ext cx="11885067" cy="187833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Realizar una fase de pruebas exhaustiva antes de implementar el sistema de gestión de inventario y producción en la panadería. Durante esta fase, se debería involucrar activamente al personal que utilizará el sistema, así como a los responsables de la producción y la gestión del inventario. Esto permitirá identificar cualquier problema potencial, realizar ajustes necesarios y garantizar que el sistema cumpla con las expectativas y necesidades específicas de la panadería antes de su implementación.</a:t>
            </a:r>
          </a:p>
        </p:txBody>
      </p:sp>
      <p:sp>
        <p:nvSpPr>
          <p:cNvPr name="TextBox 8" id="8"/>
          <p:cNvSpPr txBox="true"/>
          <p:nvPr/>
        </p:nvSpPr>
        <p:spPr>
          <a:xfrm rot="0">
            <a:off x="359402" y="4946880"/>
            <a:ext cx="11885067" cy="93535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Se sugiere establecer un plan de capacitación para el personal de la panadería, con el fin de familiarizarlos con el nuevo sistema de gestión de inventario y maximizar su eficacia en su uso diario.</a:t>
            </a:r>
          </a:p>
        </p:txBody>
      </p:sp>
      <p:sp>
        <p:nvSpPr>
          <p:cNvPr name="TextBox 9" id="9"/>
          <p:cNvSpPr txBox="true"/>
          <p:nvPr/>
        </p:nvSpPr>
        <p:spPr>
          <a:xfrm rot="0">
            <a:off x="359402" y="6769990"/>
            <a:ext cx="11885067" cy="62103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91B25"/>
                </a:solidFill>
                <a:latin typeface="Montserrat Classic"/>
              </a:rPr>
              <a:t>Mantener un enfoque proactivo hacia el mantenimiento del software, implementando actualizaciones y mejoras para prolongar la vida útil y la estabilidad del producto.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503197" y="2988721"/>
            <a:ext cx="11084714" cy="11084714"/>
          </a:xfrm>
          <a:custGeom>
            <a:avLst/>
            <a:gdLst/>
            <a:ahLst/>
            <a:cxnLst/>
            <a:rect r="r" b="b" t="t" l="l"/>
            <a:pathLst>
              <a:path h="11084714" w="11084714">
                <a:moveTo>
                  <a:pt x="0" y="0"/>
                </a:moveTo>
                <a:lnTo>
                  <a:pt x="11084714" y="0"/>
                </a:lnTo>
                <a:lnTo>
                  <a:pt x="11084714" y="11084714"/>
                </a:lnTo>
                <a:lnTo>
                  <a:pt x="0" y="11084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97379">
            <a:off x="14803202" y="6135554"/>
            <a:ext cx="2484704" cy="3568113"/>
          </a:xfrm>
          <a:custGeom>
            <a:avLst/>
            <a:gdLst/>
            <a:ahLst/>
            <a:cxnLst/>
            <a:rect r="r" b="b" t="t" l="l"/>
            <a:pathLst>
              <a:path h="3568113" w="2484704">
                <a:moveTo>
                  <a:pt x="0" y="0"/>
                </a:moveTo>
                <a:lnTo>
                  <a:pt x="2484704" y="0"/>
                </a:lnTo>
                <a:lnTo>
                  <a:pt x="2484704" y="3568113"/>
                </a:lnTo>
                <a:lnTo>
                  <a:pt x="0" y="356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17683" y="1997006"/>
            <a:ext cx="8988406" cy="7677597"/>
          </a:xfrm>
          <a:custGeom>
            <a:avLst/>
            <a:gdLst/>
            <a:ahLst/>
            <a:cxnLst/>
            <a:rect r="r" b="b" t="t" l="l"/>
            <a:pathLst>
              <a:path h="7677597" w="8988406">
                <a:moveTo>
                  <a:pt x="0" y="0"/>
                </a:moveTo>
                <a:lnTo>
                  <a:pt x="8988406" y="0"/>
                </a:lnTo>
                <a:lnTo>
                  <a:pt x="8988406" y="7677597"/>
                </a:lnTo>
                <a:lnTo>
                  <a:pt x="0" y="7677597"/>
                </a:lnTo>
                <a:lnTo>
                  <a:pt x="0" y="0"/>
                </a:lnTo>
                <a:close/>
              </a:path>
            </a:pathLst>
          </a:custGeom>
          <a:blipFill>
            <a:blip r:embed="rId6"/>
            <a:stretch>
              <a:fillRect l="0" t="0" r="0" b="0"/>
            </a:stretch>
          </a:blipFill>
        </p:spPr>
      </p:sp>
      <p:sp>
        <p:nvSpPr>
          <p:cNvPr name="TextBox 5" id="5"/>
          <p:cNvSpPr txBox="true"/>
          <p:nvPr/>
        </p:nvSpPr>
        <p:spPr>
          <a:xfrm rot="0">
            <a:off x="1240657" y="954790"/>
            <a:ext cx="6258951" cy="1038225"/>
          </a:xfrm>
          <a:prstGeom prst="rect">
            <a:avLst/>
          </a:prstGeom>
        </p:spPr>
        <p:txBody>
          <a:bodyPr anchor="t" rtlCol="false" tIns="0" lIns="0" bIns="0" rIns="0">
            <a:spAutoFit/>
          </a:bodyPr>
          <a:lstStyle/>
          <a:p>
            <a:pPr>
              <a:lnSpc>
                <a:spcPts val="8400"/>
              </a:lnSpc>
            </a:pPr>
            <a:r>
              <a:rPr lang="en-US" sz="6000">
                <a:solidFill>
                  <a:srgbClr val="291B25"/>
                </a:solidFill>
                <a:latin typeface="Carelia"/>
              </a:rPr>
              <a:t>BIBLIOGRAFIA: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2226514" y="585944"/>
            <a:ext cx="9355306" cy="9355306"/>
          </a:xfrm>
          <a:custGeom>
            <a:avLst/>
            <a:gdLst/>
            <a:ahLst/>
            <a:cxnLst/>
            <a:rect r="r" b="b" t="t" l="l"/>
            <a:pathLst>
              <a:path h="9355306" w="9355306">
                <a:moveTo>
                  <a:pt x="0" y="0"/>
                </a:moveTo>
                <a:lnTo>
                  <a:pt x="9355306" y="0"/>
                </a:lnTo>
                <a:lnTo>
                  <a:pt x="9355306" y="9355307"/>
                </a:lnTo>
                <a:lnTo>
                  <a:pt x="0" y="93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2246" y="1927117"/>
            <a:ext cx="5714325" cy="5226010"/>
          </a:xfrm>
          <a:custGeom>
            <a:avLst/>
            <a:gdLst/>
            <a:ahLst/>
            <a:cxnLst/>
            <a:rect r="r" b="b" t="t" l="l"/>
            <a:pathLst>
              <a:path h="5226010" w="5714325">
                <a:moveTo>
                  <a:pt x="0" y="0"/>
                </a:moveTo>
                <a:lnTo>
                  <a:pt x="5714325" y="0"/>
                </a:lnTo>
                <a:lnTo>
                  <a:pt x="5714325" y="5226010"/>
                </a:lnTo>
                <a:lnTo>
                  <a:pt x="0" y="5226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86558" y="1974342"/>
            <a:ext cx="11204226" cy="6090666"/>
          </a:xfrm>
          <a:prstGeom prst="rect">
            <a:avLst/>
          </a:prstGeom>
        </p:spPr>
        <p:txBody>
          <a:bodyPr anchor="t" rtlCol="false" tIns="0" lIns="0" bIns="0" rIns="0">
            <a:spAutoFit/>
          </a:bodyPr>
          <a:lstStyle/>
          <a:p>
            <a:pPr>
              <a:lnSpc>
                <a:spcPts val="5472"/>
              </a:lnSpc>
            </a:pPr>
            <a:r>
              <a:rPr lang="en-US" sz="2400">
                <a:solidFill>
                  <a:srgbClr val="291B25"/>
                </a:solidFill>
                <a:latin typeface="Montserrat Classic"/>
              </a:rPr>
              <a:t>Se identifica la necesidad de contar con una solución tecnológica que aborde de manera integral las limitaciones y deficiencias actuales en el control de inventario en la panadería. El problema central radica en la falta de herramientas especializadas que permitan un seguimiento detallado y automatizado del inventario, desde la recepción de materias primas hasta la disponibilidad de productos finales. Las panaderías, en su mayoría, dependen de métodos manuales y sistemas desarticulados que resultan propensos a errores humanos, pérdida de productos por caducidad y una mala planificación de la producción. </a:t>
            </a:r>
          </a:p>
        </p:txBody>
      </p:sp>
      <p:sp>
        <p:nvSpPr>
          <p:cNvPr name="Freeform 5" id="5"/>
          <p:cNvSpPr/>
          <p:nvPr/>
        </p:nvSpPr>
        <p:spPr>
          <a:xfrm flipH="false" flipV="false" rot="0">
            <a:off x="1930179" y="3725562"/>
            <a:ext cx="4156124" cy="4156124"/>
          </a:xfrm>
          <a:custGeom>
            <a:avLst/>
            <a:gdLst/>
            <a:ahLst/>
            <a:cxnLst/>
            <a:rect r="r" b="b" t="t" l="l"/>
            <a:pathLst>
              <a:path h="4156124" w="4156124">
                <a:moveTo>
                  <a:pt x="0" y="0"/>
                </a:moveTo>
                <a:lnTo>
                  <a:pt x="4156125" y="0"/>
                </a:lnTo>
                <a:lnTo>
                  <a:pt x="4156125" y="4156125"/>
                </a:lnTo>
                <a:lnTo>
                  <a:pt x="0" y="4156125"/>
                </a:lnTo>
                <a:lnTo>
                  <a:pt x="0" y="0"/>
                </a:lnTo>
                <a:close/>
              </a:path>
            </a:pathLst>
          </a:custGeom>
          <a:blipFill>
            <a:blip r:embed="rId6"/>
            <a:stretch>
              <a:fillRect l="0" t="0" r="0" b="0"/>
            </a:stretch>
          </a:blipFill>
        </p:spPr>
      </p:sp>
      <p:sp>
        <p:nvSpPr>
          <p:cNvPr name="TextBox 6" id="6"/>
          <p:cNvSpPr txBox="true"/>
          <p:nvPr/>
        </p:nvSpPr>
        <p:spPr>
          <a:xfrm rot="0">
            <a:off x="4008241" y="462119"/>
            <a:ext cx="11066727" cy="1038225"/>
          </a:xfrm>
          <a:prstGeom prst="rect">
            <a:avLst/>
          </a:prstGeom>
        </p:spPr>
        <p:txBody>
          <a:bodyPr anchor="t" rtlCol="false" tIns="0" lIns="0" bIns="0" rIns="0">
            <a:spAutoFit/>
          </a:bodyPr>
          <a:lstStyle/>
          <a:p>
            <a:pPr>
              <a:lnSpc>
                <a:spcPts val="8400"/>
              </a:lnSpc>
            </a:pPr>
            <a:r>
              <a:rPr lang="en-US" sz="6000">
                <a:solidFill>
                  <a:srgbClr val="000000"/>
                </a:solidFill>
                <a:latin typeface="Carelia"/>
              </a:rPr>
              <a:t>Planteamiento del problema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433924" y="8690601"/>
            <a:ext cx="1189553" cy="1135397"/>
          </a:xfrm>
          <a:custGeom>
            <a:avLst/>
            <a:gdLst/>
            <a:ahLst/>
            <a:cxnLst/>
            <a:rect r="r" b="b" t="t" l="l"/>
            <a:pathLst>
              <a:path h="1135397" w="1189553">
                <a:moveTo>
                  <a:pt x="0" y="0"/>
                </a:moveTo>
                <a:lnTo>
                  <a:pt x="1189552" y="0"/>
                </a:lnTo>
                <a:lnTo>
                  <a:pt x="1189552" y="1135398"/>
                </a:lnTo>
                <a:lnTo>
                  <a:pt x="0" y="1135398"/>
                </a:lnTo>
                <a:lnTo>
                  <a:pt x="0" y="0"/>
                </a:lnTo>
                <a:close/>
              </a:path>
            </a:pathLst>
          </a:custGeom>
          <a:blipFill>
            <a:blip r:embed="rId2"/>
            <a:stretch>
              <a:fillRect l="0" t="0" r="0" b="0"/>
            </a:stretch>
          </a:blipFill>
        </p:spPr>
      </p:sp>
      <p:sp>
        <p:nvSpPr>
          <p:cNvPr name="Freeform 3" id="3"/>
          <p:cNvSpPr/>
          <p:nvPr/>
        </p:nvSpPr>
        <p:spPr>
          <a:xfrm flipH="false" flipV="false" rot="0">
            <a:off x="11842409" y="2815049"/>
            <a:ext cx="4255303" cy="3750869"/>
          </a:xfrm>
          <a:custGeom>
            <a:avLst/>
            <a:gdLst/>
            <a:ahLst/>
            <a:cxnLst/>
            <a:rect r="r" b="b" t="t" l="l"/>
            <a:pathLst>
              <a:path h="3750869" w="4255303">
                <a:moveTo>
                  <a:pt x="0" y="0"/>
                </a:moveTo>
                <a:lnTo>
                  <a:pt x="4255303" y="0"/>
                </a:lnTo>
                <a:lnTo>
                  <a:pt x="4255303" y="3750870"/>
                </a:lnTo>
                <a:lnTo>
                  <a:pt x="0" y="3750870"/>
                </a:lnTo>
                <a:lnTo>
                  <a:pt x="0" y="0"/>
                </a:lnTo>
                <a:close/>
              </a:path>
            </a:pathLst>
          </a:custGeom>
          <a:blipFill>
            <a:blip r:embed="rId3"/>
            <a:stretch>
              <a:fillRect l="0" t="-37837" r="-22425" b="-1051"/>
            </a:stretch>
          </a:blipFill>
        </p:spPr>
      </p:sp>
      <p:sp>
        <p:nvSpPr>
          <p:cNvPr name="Freeform 4" id="4"/>
          <p:cNvSpPr/>
          <p:nvPr/>
        </p:nvSpPr>
        <p:spPr>
          <a:xfrm flipH="false" flipV="false" rot="0">
            <a:off x="2617923" y="6565919"/>
            <a:ext cx="3131290" cy="3131290"/>
          </a:xfrm>
          <a:custGeom>
            <a:avLst/>
            <a:gdLst/>
            <a:ahLst/>
            <a:cxnLst/>
            <a:rect r="r" b="b" t="t" l="l"/>
            <a:pathLst>
              <a:path h="3131290" w="3131290">
                <a:moveTo>
                  <a:pt x="0" y="0"/>
                </a:moveTo>
                <a:lnTo>
                  <a:pt x="3131289" y="0"/>
                </a:lnTo>
                <a:lnTo>
                  <a:pt x="3131289" y="3131289"/>
                </a:lnTo>
                <a:lnTo>
                  <a:pt x="0" y="3131289"/>
                </a:lnTo>
                <a:lnTo>
                  <a:pt x="0" y="0"/>
                </a:lnTo>
                <a:close/>
              </a:path>
            </a:pathLst>
          </a:custGeom>
          <a:blipFill>
            <a:blip r:embed="rId4"/>
            <a:stretch>
              <a:fillRect l="0" t="0" r="0" b="0"/>
            </a:stretch>
          </a:blipFill>
        </p:spPr>
      </p:sp>
      <p:sp>
        <p:nvSpPr>
          <p:cNvPr name="TextBox 5" id="5"/>
          <p:cNvSpPr txBox="true"/>
          <p:nvPr/>
        </p:nvSpPr>
        <p:spPr>
          <a:xfrm rot="0">
            <a:off x="1028700" y="923925"/>
            <a:ext cx="16230600" cy="1253936"/>
          </a:xfrm>
          <a:prstGeom prst="rect">
            <a:avLst/>
          </a:prstGeom>
        </p:spPr>
        <p:txBody>
          <a:bodyPr anchor="t" rtlCol="false" tIns="0" lIns="0" bIns="0" rIns="0">
            <a:spAutoFit/>
          </a:bodyPr>
          <a:lstStyle/>
          <a:p>
            <a:pPr algn="just">
              <a:lnSpc>
                <a:spcPts val="4910"/>
              </a:lnSpc>
              <a:spcBef>
                <a:spcPct val="0"/>
              </a:spcBef>
            </a:pPr>
            <a:r>
              <a:rPr lang="en-US" sz="3507" spc="-59">
                <a:solidFill>
                  <a:srgbClr val="000000"/>
                </a:solidFill>
                <a:latin typeface="Poppins Bold"/>
              </a:rPr>
              <a:t>Objetivo principal: </a:t>
            </a:r>
            <a:r>
              <a:rPr lang="en-US" sz="3507" spc="-59">
                <a:solidFill>
                  <a:srgbClr val="000000"/>
                </a:solidFill>
                <a:latin typeface="Poppins"/>
              </a:rPr>
              <a:t>Desarrollar un software de gestión de inventario para panaderías que garantice una administración eficiente del local.</a:t>
            </a:r>
          </a:p>
        </p:txBody>
      </p:sp>
      <p:sp>
        <p:nvSpPr>
          <p:cNvPr name="TextBox 6" id="6"/>
          <p:cNvSpPr txBox="true"/>
          <p:nvPr/>
        </p:nvSpPr>
        <p:spPr>
          <a:xfrm rot="0">
            <a:off x="1028700" y="2959045"/>
            <a:ext cx="9132926" cy="3111311"/>
          </a:xfrm>
          <a:prstGeom prst="rect">
            <a:avLst/>
          </a:prstGeom>
        </p:spPr>
        <p:txBody>
          <a:bodyPr anchor="t" rtlCol="false" tIns="0" lIns="0" bIns="0" rIns="0">
            <a:spAutoFit/>
          </a:bodyPr>
          <a:lstStyle/>
          <a:p>
            <a:pPr algn="just">
              <a:lnSpc>
                <a:spcPts val="4910"/>
              </a:lnSpc>
              <a:spcBef>
                <a:spcPct val="0"/>
              </a:spcBef>
            </a:pPr>
            <a:r>
              <a:rPr lang="en-US" sz="3507" spc="-59">
                <a:solidFill>
                  <a:srgbClr val="000000"/>
                </a:solidFill>
                <a:latin typeface="Poppins"/>
              </a:rPr>
              <a:t>Surge la necesidad de un software específico para panaderías debido a la naturaleza perecedera de sus productos y la necesidad de una gestión precisa de las existencias.</a:t>
            </a:r>
          </a:p>
        </p:txBody>
      </p:sp>
      <p:sp>
        <p:nvSpPr>
          <p:cNvPr name="TextBox 7" id="7"/>
          <p:cNvSpPr txBox="true"/>
          <p:nvPr/>
        </p:nvSpPr>
        <p:spPr>
          <a:xfrm rot="0">
            <a:off x="8253088" y="7098332"/>
            <a:ext cx="9059095" cy="1873061"/>
          </a:xfrm>
          <a:prstGeom prst="rect">
            <a:avLst/>
          </a:prstGeom>
        </p:spPr>
        <p:txBody>
          <a:bodyPr anchor="t" rtlCol="false" tIns="0" lIns="0" bIns="0" rIns="0">
            <a:spAutoFit/>
          </a:bodyPr>
          <a:lstStyle/>
          <a:p>
            <a:pPr algn="just">
              <a:lnSpc>
                <a:spcPts val="4910"/>
              </a:lnSpc>
              <a:spcBef>
                <a:spcPct val="0"/>
              </a:spcBef>
            </a:pPr>
            <a:r>
              <a:rPr lang="en-US" sz="3507" spc="-59">
                <a:solidFill>
                  <a:srgbClr val="000000"/>
                </a:solidFill>
                <a:latin typeface="Poppins"/>
              </a:rPr>
              <a:t>Facilitar la administración del local, permitiendo un control total sobre inventarios, ventas y operaciones diarias.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TextBox 2" id="2"/>
          <p:cNvSpPr txBox="true"/>
          <p:nvPr/>
        </p:nvSpPr>
        <p:spPr>
          <a:xfrm rot="0">
            <a:off x="2402995" y="3088577"/>
            <a:ext cx="13081879" cy="4546283"/>
          </a:xfrm>
          <a:prstGeom prst="rect">
            <a:avLst/>
          </a:prstGeom>
        </p:spPr>
        <p:txBody>
          <a:bodyPr anchor="t" rtlCol="false" tIns="0" lIns="0" bIns="0" rIns="0">
            <a:spAutoFit/>
          </a:bodyPr>
          <a:lstStyle/>
          <a:p>
            <a:pPr marL="523557" indent="-261778" lvl="1">
              <a:lnSpc>
                <a:spcPts val="3637"/>
              </a:lnSpc>
              <a:buFont typeface="Arial"/>
              <a:buChar char="•"/>
            </a:pPr>
            <a:r>
              <a:rPr lang="en-US" sz="2424">
                <a:solidFill>
                  <a:srgbClr val="000000"/>
                </a:solidFill>
                <a:latin typeface="Open Sans"/>
              </a:rPr>
              <a:t>Desarrollar un softw</a:t>
            </a:r>
            <a:r>
              <a:rPr lang="en-US" sz="2424">
                <a:solidFill>
                  <a:srgbClr val="000000"/>
                </a:solidFill>
                <a:latin typeface="Open Sans"/>
              </a:rPr>
              <a:t>are intuitivo y fácil de usar que permita una gestión eficiente del inventario.</a:t>
            </a:r>
          </a:p>
          <a:p>
            <a:pPr marL="523557" indent="-261778" lvl="1">
              <a:lnSpc>
                <a:spcPts val="3637"/>
              </a:lnSpc>
              <a:buFont typeface="Arial"/>
              <a:buChar char="•"/>
            </a:pPr>
            <a:r>
              <a:rPr lang="en-US" sz="2424">
                <a:solidFill>
                  <a:srgbClr val="000000"/>
                </a:solidFill>
                <a:latin typeface="Open Sans"/>
              </a:rPr>
              <a:t>Garantizar que el software cumpla con los estándares de calidad especificados por el cliente, proporcionando una experiencia fluida y efectiva para el usuario.</a:t>
            </a:r>
          </a:p>
          <a:p>
            <a:pPr marL="523557" indent="-261778" lvl="1">
              <a:lnSpc>
                <a:spcPts val="3637"/>
              </a:lnSpc>
              <a:buFont typeface="Arial"/>
              <a:buChar char="•"/>
            </a:pPr>
            <a:r>
              <a:rPr lang="en-US" sz="2424">
                <a:solidFill>
                  <a:srgbClr val="000000"/>
                </a:solidFill>
                <a:latin typeface="Open Sans"/>
              </a:rPr>
              <a:t>Integrar funcionalidades que ayuden en la gestión del tiempo y optimicen las operaciones diarias del negocio, como la generación de informes y la automatización de tareas.</a:t>
            </a:r>
          </a:p>
          <a:p>
            <a:pPr marL="523557" indent="-261778" lvl="1">
              <a:lnSpc>
                <a:spcPts val="3637"/>
              </a:lnSpc>
              <a:buFont typeface="Arial"/>
              <a:buChar char="•"/>
            </a:pPr>
            <a:r>
              <a:rPr lang="en-US" sz="2424">
                <a:solidFill>
                  <a:srgbClr val="000000"/>
                </a:solidFill>
                <a:latin typeface="Open Sans"/>
              </a:rPr>
              <a:t>Proveer una interfaz de usuario intuitiva y adaptable que reduzca la curva de aprendizaje del personal y promueva una rápida adopción del sistema.</a:t>
            </a:r>
          </a:p>
          <a:p>
            <a:pPr>
              <a:lnSpc>
                <a:spcPts val="3637"/>
              </a:lnSpc>
            </a:pPr>
          </a:p>
        </p:txBody>
      </p:sp>
      <p:sp>
        <p:nvSpPr>
          <p:cNvPr name="Freeform 3" id="3"/>
          <p:cNvSpPr/>
          <p:nvPr/>
        </p:nvSpPr>
        <p:spPr>
          <a:xfrm flipH="false" flipV="false" rot="0">
            <a:off x="13389216" y="5395056"/>
            <a:ext cx="9355306" cy="9355306"/>
          </a:xfrm>
          <a:custGeom>
            <a:avLst/>
            <a:gdLst/>
            <a:ahLst/>
            <a:cxnLst/>
            <a:rect r="r" b="b" t="t" l="l"/>
            <a:pathLst>
              <a:path h="9355306" w="9355306">
                <a:moveTo>
                  <a:pt x="0" y="0"/>
                </a:moveTo>
                <a:lnTo>
                  <a:pt x="9355306" y="0"/>
                </a:lnTo>
                <a:lnTo>
                  <a:pt x="9355306" y="9355306"/>
                </a:lnTo>
                <a:lnTo>
                  <a:pt x="0" y="9355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64723" y="6594033"/>
            <a:ext cx="2881850" cy="2881850"/>
          </a:xfrm>
          <a:custGeom>
            <a:avLst/>
            <a:gdLst/>
            <a:ahLst/>
            <a:cxnLst/>
            <a:rect r="r" b="b" t="t" l="l"/>
            <a:pathLst>
              <a:path h="2881850" w="2881850">
                <a:moveTo>
                  <a:pt x="0" y="0"/>
                </a:moveTo>
                <a:lnTo>
                  <a:pt x="2881850" y="0"/>
                </a:lnTo>
                <a:lnTo>
                  <a:pt x="2881850" y="2881850"/>
                </a:lnTo>
                <a:lnTo>
                  <a:pt x="0" y="2881850"/>
                </a:lnTo>
                <a:lnTo>
                  <a:pt x="0" y="0"/>
                </a:lnTo>
                <a:close/>
              </a:path>
            </a:pathLst>
          </a:custGeom>
          <a:blipFill>
            <a:blip r:embed="rId4"/>
            <a:stretch>
              <a:fillRect l="0" t="0" r="0" b="0"/>
            </a:stretch>
          </a:blipFill>
        </p:spPr>
      </p:sp>
      <p:sp>
        <p:nvSpPr>
          <p:cNvPr name="TextBox 5" id="5"/>
          <p:cNvSpPr txBox="true"/>
          <p:nvPr/>
        </p:nvSpPr>
        <p:spPr>
          <a:xfrm rot="0">
            <a:off x="3919295" y="787349"/>
            <a:ext cx="11316373" cy="9715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Open Sans Bold"/>
              </a:rPr>
              <a:t>Objetivos del Proyecto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TextBox 2" id="2"/>
          <p:cNvSpPr txBox="true"/>
          <p:nvPr/>
        </p:nvSpPr>
        <p:spPr>
          <a:xfrm rot="0">
            <a:off x="560115" y="2608421"/>
            <a:ext cx="17167769" cy="5003483"/>
          </a:xfrm>
          <a:prstGeom prst="rect">
            <a:avLst/>
          </a:prstGeom>
        </p:spPr>
        <p:txBody>
          <a:bodyPr anchor="t" rtlCol="false" tIns="0" lIns="0" bIns="0" rIns="0">
            <a:spAutoFit/>
          </a:bodyPr>
          <a:lstStyle/>
          <a:p>
            <a:pPr algn="just" marL="523557" indent="-261778" lvl="1">
              <a:lnSpc>
                <a:spcPts val="3637"/>
              </a:lnSpc>
              <a:buFont typeface="Arial"/>
              <a:buChar char="•"/>
            </a:pPr>
            <a:r>
              <a:rPr lang="en-US" sz="2424">
                <a:solidFill>
                  <a:srgbClr val="000000"/>
                </a:solidFill>
                <a:latin typeface="Open Sans"/>
              </a:rPr>
              <a:t>Seguridad y confiabilidad del software: Destacar la importancia de proteger los datos del negocio y garantizar que el sistema funcione de manera estable y segura.</a:t>
            </a:r>
          </a:p>
          <a:p>
            <a:pPr algn="just" marL="523557" indent="-261778" lvl="1">
              <a:lnSpc>
                <a:spcPts val="3637"/>
              </a:lnSpc>
              <a:buFont typeface="Arial"/>
              <a:buChar char="•"/>
            </a:pPr>
            <a:r>
              <a:rPr lang="en-US" sz="2424">
                <a:solidFill>
                  <a:srgbClr val="000000"/>
                </a:solidFill>
                <a:latin typeface="Open Sans"/>
              </a:rPr>
              <a:t>Integración de funcionalidades de gestión del tiempo: Explicar cómo el software puede ayudar a los propietarios y gerentes de panaderías a optimizar su tiempo y recursos, permitiéndoles enfocarse en áreas críticas del negocio.</a:t>
            </a:r>
          </a:p>
          <a:p>
            <a:pPr algn="just" marL="523557" indent="-261778" lvl="1">
              <a:lnSpc>
                <a:spcPts val="3637"/>
              </a:lnSpc>
              <a:buFont typeface="Arial"/>
              <a:buChar char="•"/>
            </a:pPr>
            <a:r>
              <a:rPr lang="en-US" sz="2424">
                <a:solidFill>
                  <a:srgbClr val="000000"/>
                </a:solidFill>
                <a:latin typeface="Open Sans"/>
              </a:rPr>
              <a:t>Interfaz de usuario intuitiva y adaptable: Demostrar cómo una interfaz fácil de usar facilita la adopción del sistema por parte del personal y mejora la eficiencia en su uso diario, lo que a su vez puede aumentar la productividad y la satisfacción del cliente.</a:t>
            </a:r>
          </a:p>
          <a:p>
            <a:pPr algn="just" marL="523557" indent="-261778" lvl="1">
              <a:lnSpc>
                <a:spcPts val="3637"/>
              </a:lnSpc>
              <a:buFont typeface="Arial"/>
              <a:buChar char="•"/>
            </a:pPr>
            <a:r>
              <a:rPr lang="en-US" sz="2424">
                <a:solidFill>
                  <a:srgbClr val="000000"/>
                </a:solidFill>
                <a:latin typeface="Open Sans"/>
              </a:rPr>
              <a:t>Implementación de una base de datos eficiente con lenguaje SQL: Detallar cómo una base de datos bien estructurada y gestionada puede mejorar la gestión del inventario, permitiendo un almacenamiento y recuperación eficientes de los datos para una toma de decisiones informada.</a:t>
            </a:r>
          </a:p>
          <a:p>
            <a:pPr algn="just">
              <a:lnSpc>
                <a:spcPts val="3637"/>
              </a:lnSpc>
            </a:pPr>
          </a:p>
        </p:txBody>
      </p:sp>
      <p:sp>
        <p:nvSpPr>
          <p:cNvPr name="Freeform 3" id="3"/>
          <p:cNvSpPr/>
          <p:nvPr/>
        </p:nvSpPr>
        <p:spPr>
          <a:xfrm flipH="false" flipV="false" rot="0">
            <a:off x="11488576" y="6538455"/>
            <a:ext cx="9355306" cy="9355306"/>
          </a:xfrm>
          <a:custGeom>
            <a:avLst/>
            <a:gdLst/>
            <a:ahLst/>
            <a:cxnLst/>
            <a:rect r="r" b="b" t="t" l="l"/>
            <a:pathLst>
              <a:path h="9355306" w="9355306">
                <a:moveTo>
                  <a:pt x="0" y="0"/>
                </a:moveTo>
                <a:lnTo>
                  <a:pt x="9355307" y="0"/>
                </a:lnTo>
                <a:lnTo>
                  <a:pt x="9355307" y="9355307"/>
                </a:lnTo>
                <a:lnTo>
                  <a:pt x="0" y="935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974595" y="7158336"/>
            <a:ext cx="2833436" cy="2833436"/>
          </a:xfrm>
          <a:custGeom>
            <a:avLst/>
            <a:gdLst/>
            <a:ahLst/>
            <a:cxnLst/>
            <a:rect r="r" b="b" t="t" l="l"/>
            <a:pathLst>
              <a:path h="2833436" w="2833436">
                <a:moveTo>
                  <a:pt x="0" y="0"/>
                </a:moveTo>
                <a:lnTo>
                  <a:pt x="2833436" y="0"/>
                </a:lnTo>
                <a:lnTo>
                  <a:pt x="2833436" y="2833436"/>
                </a:lnTo>
                <a:lnTo>
                  <a:pt x="0" y="2833436"/>
                </a:lnTo>
                <a:lnTo>
                  <a:pt x="0" y="0"/>
                </a:lnTo>
                <a:close/>
              </a:path>
            </a:pathLst>
          </a:custGeom>
          <a:blipFill>
            <a:blip r:embed="rId4"/>
            <a:stretch>
              <a:fillRect l="0" t="0" r="0" b="0"/>
            </a:stretch>
          </a:blipFill>
        </p:spPr>
      </p:sp>
      <p:sp>
        <p:nvSpPr>
          <p:cNvPr name="TextBox 5" id="5"/>
          <p:cNvSpPr txBox="true"/>
          <p:nvPr/>
        </p:nvSpPr>
        <p:spPr>
          <a:xfrm rot="0">
            <a:off x="5654752" y="1028700"/>
            <a:ext cx="6978496" cy="9715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Open Sans Bold"/>
              </a:rPr>
              <a:t>Ideas a Defender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585697" y="7869616"/>
            <a:ext cx="4160580" cy="461446"/>
          </a:xfrm>
          <a:custGeom>
            <a:avLst/>
            <a:gdLst/>
            <a:ahLst/>
            <a:cxnLst/>
            <a:rect r="r" b="b" t="t" l="l"/>
            <a:pathLst>
              <a:path h="461446" w="4160580">
                <a:moveTo>
                  <a:pt x="0" y="0"/>
                </a:moveTo>
                <a:lnTo>
                  <a:pt x="4160580" y="0"/>
                </a:lnTo>
                <a:lnTo>
                  <a:pt x="4160580" y="461447"/>
                </a:lnTo>
                <a:lnTo>
                  <a:pt x="0" y="461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67901" y="3853425"/>
            <a:ext cx="9355306" cy="9355306"/>
          </a:xfrm>
          <a:custGeom>
            <a:avLst/>
            <a:gdLst/>
            <a:ahLst/>
            <a:cxnLst/>
            <a:rect r="r" b="b" t="t" l="l"/>
            <a:pathLst>
              <a:path h="9355306" w="9355306">
                <a:moveTo>
                  <a:pt x="0" y="0"/>
                </a:moveTo>
                <a:lnTo>
                  <a:pt x="9355306" y="0"/>
                </a:lnTo>
                <a:lnTo>
                  <a:pt x="9355306" y="9355306"/>
                </a:lnTo>
                <a:lnTo>
                  <a:pt x="0" y="935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31667" y="2322277"/>
            <a:ext cx="5778062" cy="5778062"/>
          </a:xfrm>
          <a:custGeom>
            <a:avLst/>
            <a:gdLst/>
            <a:ahLst/>
            <a:cxnLst/>
            <a:rect r="r" b="b" t="t" l="l"/>
            <a:pathLst>
              <a:path h="5778062" w="5778062">
                <a:moveTo>
                  <a:pt x="0" y="0"/>
                </a:moveTo>
                <a:lnTo>
                  <a:pt x="5778063" y="0"/>
                </a:lnTo>
                <a:lnTo>
                  <a:pt x="5778063" y="5778063"/>
                </a:lnTo>
                <a:lnTo>
                  <a:pt x="0" y="5778063"/>
                </a:lnTo>
                <a:lnTo>
                  <a:pt x="0" y="0"/>
                </a:lnTo>
                <a:close/>
              </a:path>
            </a:pathLst>
          </a:custGeom>
          <a:blipFill>
            <a:blip r:embed="rId6"/>
            <a:stretch>
              <a:fillRect l="0" t="0" r="0" b="0"/>
            </a:stretch>
          </a:blipFill>
        </p:spPr>
      </p:sp>
      <p:sp>
        <p:nvSpPr>
          <p:cNvPr name="TextBox 5" id="5"/>
          <p:cNvSpPr txBox="true"/>
          <p:nvPr/>
        </p:nvSpPr>
        <p:spPr>
          <a:xfrm rot="0">
            <a:off x="840415" y="3128056"/>
            <a:ext cx="10427093" cy="1948815"/>
          </a:xfrm>
          <a:prstGeom prst="rect">
            <a:avLst/>
          </a:prstGeom>
        </p:spPr>
        <p:txBody>
          <a:bodyPr anchor="t" rtlCol="false" tIns="0" lIns="0" bIns="0" rIns="0">
            <a:spAutoFit/>
          </a:bodyPr>
          <a:lstStyle/>
          <a:p>
            <a:pPr>
              <a:lnSpc>
                <a:spcPts val="3959"/>
              </a:lnSpc>
            </a:pPr>
            <a:r>
              <a:rPr lang="en-US" sz="2400">
                <a:solidFill>
                  <a:srgbClr val="291B25"/>
                </a:solidFill>
                <a:latin typeface="Montserrat Classic"/>
              </a:rPr>
              <a:t>Desarrollo de un sistema de inventario para una panadería que incluye características como seguridad de ingreso, notificaciones de agotamiento de productos, capacidad para ingresar nuevos productos, análisis de ventas y generación de informes detallados.</a:t>
            </a:r>
          </a:p>
        </p:txBody>
      </p:sp>
      <p:sp>
        <p:nvSpPr>
          <p:cNvPr name="TextBox 6" id="6"/>
          <p:cNvSpPr txBox="true"/>
          <p:nvPr/>
        </p:nvSpPr>
        <p:spPr>
          <a:xfrm rot="0">
            <a:off x="1972744" y="1629401"/>
            <a:ext cx="8162434" cy="1038225"/>
          </a:xfrm>
          <a:prstGeom prst="rect">
            <a:avLst/>
          </a:prstGeom>
        </p:spPr>
        <p:txBody>
          <a:bodyPr anchor="t" rtlCol="false" tIns="0" lIns="0" bIns="0" rIns="0">
            <a:spAutoFit/>
          </a:bodyPr>
          <a:lstStyle/>
          <a:p>
            <a:pPr>
              <a:lnSpc>
                <a:spcPts val="8400"/>
              </a:lnSpc>
            </a:pPr>
            <a:r>
              <a:rPr lang="en-US" sz="6000">
                <a:solidFill>
                  <a:srgbClr val="000000"/>
                </a:solidFill>
                <a:latin typeface="Carelia"/>
              </a:rPr>
              <a:t>Alcance del proyecto</a:t>
            </a:r>
          </a:p>
        </p:txBody>
      </p:sp>
      <p:sp>
        <p:nvSpPr>
          <p:cNvPr name="TextBox 7" id="7"/>
          <p:cNvSpPr txBox="true"/>
          <p:nvPr/>
        </p:nvSpPr>
        <p:spPr>
          <a:xfrm rot="0">
            <a:off x="840415" y="5943646"/>
            <a:ext cx="10427093" cy="958215"/>
          </a:xfrm>
          <a:prstGeom prst="rect">
            <a:avLst/>
          </a:prstGeom>
        </p:spPr>
        <p:txBody>
          <a:bodyPr anchor="t" rtlCol="false" tIns="0" lIns="0" bIns="0" rIns="0">
            <a:spAutoFit/>
          </a:bodyPr>
          <a:lstStyle/>
          <a:p>
            <a:pPr>
              <a:lnSpc>
                <a:spcPts val="3959"/>
              </a:lnSpc>
            </a:pPr>
            <a:r>
              <a:rPr lang="en-US" sz="2400">
                <a:solidFill>
                  <a:srgbClr val="291B25"/>
                </a:solidFill>
                <a:latin typeface="Montserrat Classic"/>
              </a:rPr>
              <a:t>Tiene como objetivo de proporcionar una solución completa y eficiente para la gestión del inventario y las ventas del negocio.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730840" y="3076579"/>
            <a:ext cx="2874575" cy="2874575"/>
          </a:xfrm>
          <a:custGeom>
            <a:avLst/>
            <a:gdLst/>
            <a:ahLst/>
            <a:cxnLst/>
            <a:rect r="r" b="b" t="t" l="l"/>
            <a:pathLst>
              <a:path h="2874575" w="2874575">
                <a:moveTo>
                  <a:pt x="0" y="0"/>
                </a:moveTo>
                <a:lnTo>
                  <a:pt x="2874575" y="0"/>
                </a:lnTo>
                <a:lnTo>
                  <a:pt x="2874575" y="2874575"/>
                </a:lnTo>
                <a:lnTo>
                  <a:pt x="0" y="2874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33351" y="3076579"/>
            <a:ext cx="2874575" cy="2874575"/>
          </a:xfrm>
          <a:custGeom>
            <a:avLst/>
            <a:gdLst/>
            <a:ahLst/>
            <a:cxnLst/>
            <a:rect r="r" b="b" t="t" l="l"/>
            <a:pathLst>
              <a:path h="2874575" w="2874575">
                <a:moveTo>
                  <a:pt x="0" y="0"/>
                </a:moveTo>
                <a:lnTo>
                  <a:pt x="2874575" y="0"/>
                </a:lnTo>
                <a:lnTo>
                  <a:pt x="2874575" y="2874575"/>
                </a:lnTo>
                <a:lnTo>
                  <a:pt x="0" y="2874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43269" y="3076579"/>
            <a:ext cx="2874575" cy="2874575"/>
          </a:xfrm>
          <a:custGeom>
            <a:avLst/>
            <a:gdLst/>
            <a:ahLst/>
            <a:cxnLst/>
            <a:rect r="r" b="b" t="t" l="l"/>
            <a:pathLst>
              <a:path h="2874575" w="2874575">
                <a:moveTo>
                  <a:pt x="0" y="0"/>
                </a:moveTo>
                <a:lnTo>
                  <a:pt x="2874575" y="0"/>
                </a:lnTo>
                <a:lnTo>
                  <a:pt x="2874575" y="2874575"/>
                </a:lnTo>
                <a:lnTo>
                  <a:pt x="0" y="2874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63061" y="3708801"/>
            <a:ext cx="2242353" cy="2242353"/>
          </a:xfrm>
          <a:custGeom>
            <a:avLst/>
            <a:gdLst/>
            <a:ahLst/>
            <a:cxnLst/>
            <a:rect r="r" b="b" t="t" l="l"/>
            <a:pathLst>
              <a:path h="2242353" w="2242353">
                <a:moveTo>
                  <a:pt x="0" y="0"/>
                </a:moveTo>
                <a:lnTo>
                  <a:pt x="2242354" y="0"/>
                </a:lnTo>
                <a:lnTo>
                  <a:pt x="2242354" y="2242353"/>
                </a:lnTo>
                <a:lnTo>
                  <a:pt x="0" y="2242353"/>
                </a:lnTo>
                <a:lnTo>
                  <a:pt x="0" y="0"/>
                </a:lnTo>
                <a:close/>
              </a:path>
            </a:pathLst>
          </a:custGeom>
          <a:blipFill>
            <a:blip r:embed="rId4"/>
            <a:stretch>
              <a:fillRect l="0" t="0" r="0" b="0"/>
            </a:stretch>
          </a:blipFill>
        </p:spPr>
      </p:sp>
      <p:sp>
        <p:nvSpPr>
          <p:cNvPr name="Freeform 6" id="6"/>
          <p:cNvSpPr/>
          <p:nvPr/>
        </p:nvSpPr>
        <p:spPr>
          <a:xfrm flipH="false" flipV="false" rot="0">
            <a:off x="8063451" y="3626317"/>
            <a:ext cx="2161097" cy="2161097"/>
          </a:xfrm>
          <a:custGeom>
            <a:avLst/>
            <a:gdLst/>
            <a:ahLst/>
            <a:cxnLst/>
            <a:rect r="r" b="b" t="t" l="l"/>
            <a:pathLst>
              <a:path h="2161097" w="2161097">
                <a:moveTo>
                  <a:pt x="0" y="0"/>
                </a:moveTo>
                <a:lnTo>
                  <a:pt x="2161098" y="0"/>
                </a:lnTo>
                <a:lnTo>
                  <a:pt x="2161098" y="2161097"/>
                </a:lnTo>
                <a:lnTo>
                  <a:pt x="0" y="2161097"/>
                </a:lnTo>
                <a:lnTo>
                  <a:pt x="0" y="0"/>
                </a:lnTo>
                <a:close/>
              </a:path>
            </a:pathLst>
          </a:custGeom>
          <a:blipFill>
            <a:blip r:embed="rId5"/>
            <a:stretch>
              <a:fillRect l="0" t="0" r="0" b="0"/>
            </a:stretch>
          </a:blipFill>
        </p:spPr>
      </p:sp>
      <p:sp>
        <p:nvSpPr>
          <p:cNvPr name="Freeform 7" id="7"/>
          <p:cNvSpPr/>
          <p:nvPr/>
        </p:nvSpPr>
        <p:spPr>
          <a:xfrm flipH="false" flipV="false" rot="0">
            <a:off x="14118530" y="3353429"/>
            <a:ext cx="2433985" cy="2433985"/>
          </a:xfrm>
          <a:custGeom>
            <a:avLst/>
            <a:gdLst/>
            <a:ahLst/>
            <a:cxnLst/>
            <a:rect r="r" b="b" t="t" l="l"/>
            <a:pathLst>
              <a:path h="2433985" w="2433985">
                <a:moveTo>
                  <a:pt x="0" y="0"/>
                </a:moveTo>
                <a:lnTo>
                  <a:pt x="2433985" y="0"/>
                </a:lnTo>
                <a:lnTo>
                  <a:pt x="2433985" y="2433985"/>
                </a:lnTo>
                <a:lnTo>
                  <a:pt x="0" y="2433985"/>
                </a:lnTo>
                <a:lnTo>
                  <a:pt x="0" y="0"/>
                </a:lnTo>
                <a:close/>
              </a:path>
            </a:pathLst>
          </a:custGeom>
          <a:blipFill>
            <a:blip r:embed="rId6"/>
            <a:stretch>
              <a:fillRect l="0" t="0" r="0" b="0"/>
            </a:stretch>
          </a:blipFill>
        </p:spPr>
      </p:sp>
      <p:sp>
        <p:nvSpPr>
          <p:cNvPr name="TextBox 8" id="8"/>
          <p:cNvSpPr txBox="true"/>
          <p:nvPr/>
        </p:nvSpPr>
        <p:spPr>
          <a:xfrm rot="0">
            <a:off x="6995432" y="6790894"/>
            <a:ext cx="4553844"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relia"/>
              </a:rPr>
              <a:t>USABILIDAD</a:t>
            </a:r>
          </a:p>
        </p:txBody>
      </p:sp>
      <p:sp>
        <p:nvSpPr>
          <p:cNvPr name="TextBox 9" id="9"/>
          <p:cNvSpPr txBox="true"/>
          <p:nvPr/>
        </p:nvSpPr>
        <p:spPr>
          <a:xfrm rot="0">
            <a:off x="12705456" y="6790894"/>
            <a:ext cx="4553844"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relia"/>
              </a:rPr>
              <a:t>CALIDAD</a:t>
            </a:r>
          </a:p>
        </p:txBody>
      </p:sp>
      <p:sp>
        <p:nvSpPr>
          <p:cNvPr name="TextBox 10" id="10"/>
          <p:cNvSpPr txBox="true"/>
          <p:nvPr/>
        </p:nvSpPr>
        <p:spPr>
          <a:xfrm rot="0">
            <a:off x="1486431" y="6790894"/>
            <a:ext cx="4553844"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relia"/>
              </a:rPr>
              <a:t>ADAPTABILIDAD</a:t>
            </a:r>
          </a:p>
        </p:txBody>
      </p:sp>
      <p:sp>
        <p:nvSpPr>
          <p:cNvPr name="TextBox 11" id="11"/>
          <p:cNvSpPr txBox="true"/>
          <p:nvPr/>
        </p:nvSpPr>
        <p:spPr>
          <a:xfrm rot="0">
            <a:off x="2017315" y="904875"/>
            <a:ext cx="1425336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Carelia"/>
              </a:rPr>
              <a:t>Resultados Esperados</a:t>
            </a:r>
          </a:p>
        </p:txBody>
      </p:sp>
      <p:sp>
        <p:nvSpPr>
          <p:cNvPr name="TextBox 12" id="12"/>
          <p:cNvSpPr txBox="true"/>
          <p:nvPr/>
        </p:nvSpPr>
        <p:spPr>
          <a:xfrm rot="0">
            <a:off x="1486431" y="7403956"/>
            <a:ext cx="4553844" cy="1642110"/>
          </a:xfrm>
          <a:prstGeom prst="rect">
            <a:avLst/>
          </a:prstGeom>
        </p:spPr>
        <p:txBody>
          <a:bodyPr anchor="t" rtlCol="false" tIns="0" lIns="0" bIns="0" rIns="0">
            <a:spAutoFit/>
          </a:bodyPr>
          <a:lstStyle/>
          <a:p>
            <a:pPr algn="ctr">
              <a:lnSpc>
                <a:spcPts val="2639"/>
              </a:lnSpc>
            </a:pPr>
            <a:r>
              <a:rPr lang="en-US" sz="1599">
                <a:solidFill>
                  <a:srgbClr val="291B25"/>
                </a:solidFill>
                <a:latin typeface="Montserrat Classic"/>
              </a:rPr>
              <a:t>La intención es que este software no solo beneficie a panaderías, sino que también pueda aplicarse a una variedad de establecimientos, desde locales hasta empresas más amplias.</a:t>
            </a:r>
          </a:p>
        </p:txBody>
      </p:sp>
      <p:sp>
        <p:nvSpPr>
          <p:cNvPr name="TextBox 13" id="13"/>
          <p:cNvSpPr txBox="true"/>
          <p:nvPr/>
        </p:nvSpPr>
        <p:spPr>
          <a:xfrm rot="0">
            <a:off x="7082141" y="7403956"/>
            <a:ext cx="4553844" cy="1975485"/>
          </a:xfrm>
          <a:prstGeom prst="rect">
            <a:avLst/>
          </a:prstGeom>
        </p:spPr>
        <p:txBody>
          <a:bodyPr anchor="t" rtlCol="false" tIns="0" lIns="0" bIns="0" rIns="0">
            <a:spAutoFit/>
          </a:bodyPr>
          <a:lstStyle/>
          <a:p>
            <a:pPr algn="ctr">
              <a:lnSpc>
                <a:spcPts val="2639"/>
              </a:lnSpc>
            </a:pPr>
            <a:r>
              <a:rPr lang="en-US" sz="1599">
                <a:solidFill>
                  <a:srgbClr val="291B25"/>
                </a:solidFill>
                <a:latin typeface="Montserrat Classic"/>
              </a:rPr>
              <a:t>Se ajustará a los estándares de calidad especificados por el cliente, asegurando una experiencia fluida y efectiva. El mantenimiento del software se llevará a cabo para implementar mejoras y actualizaciones</a:t>
            </a:r>
          </a:p>
        </p:txBody>
      </p:sp>
      <p:sp>
        <p:nvSpPr>
          <p:cNvPr name="TextBox 14" id="14"/>
          <p:cNvSpPr txBox="true"/>
          <p:nvPr/>
        </p:nvSpPr>
        <p:spPr>
          <a:xfrm rot="0">
            <a:off x="12719996" y="7403956"/>
            <a:ext cx="4553844" cy="1642110"/>
          </a:xfrm>
          <a:prstGeom prst="rect">
            <a:avLst/>
          </a:prstGeom>
        </p:spPr>
        <p:txBody>
          <a:bodyPr anchor="t" rtlCol="false" tIns="0" lIns="0" bIns="0" rIns="0">
            <a:spAutoFit/>
          </a:bodyPr>
          <a:lstStyle/>
          <a:p>
            <a:pPr algn="ctr">
              <a:lnSpc>
                <a:spcPts val="2639"/>
              </a:lnSpc>
            </a:pPr>
            <a:r>
              <a:rPr lang="en-US" sz="1599">
                <a:solidFill>
                  <a:srgbClr val="291B25"/>
                </a:solidFill>
                <a:latin typeface="Montserrat Classic"/>
              </a:rPr>
              <a:t>Una prioridad tanto en el backend, garantizando un sólido rendimiento y gestión de datos, como en el frontend, asegurando una interfaz de usuario intuitiva y atractiva.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503197" y="2988721"/>
            <a:ext cx="11084714" cy="11084714"/>
          </a:xfrm>
          <a:custGeom>
            <a:avLst/>
            <a:gdLst/>
            <a:ahLst/>
            <a:cxnLst/>
            <a:rect r="r" b="b" t="t" l="l"/>
            <a:pathLst>
              <a:path h="11084714" w="11084714">
                <a:moveTo>
                  <a:pt x="0" y="0"/>
                </a:moveTo>
                <a:lnTo>
                  <a:pt x="11084714" y="0"/>
                </a:lnTo>
                <a:lnTo>
                  <a:pt x="11084714" y="11084714"/>
                </a:lnTo>
                <a:lnTo>
                  <a:pt x="0" y="11084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03427" y="2088765"/>
            <a:ext cx="10376079" cy="5033748"/>
          </a:xfrm>
          <a:custGeom>
            <a:avLst/>
            <a:gdLst/>
            <a:ahLst/>
            <a:cxnLst/>
            <a:rect r="r" b="b" t="t" l="l"/>
            <a:pathLst>
              <a:path h="5033748" w="10376079">
                <a:moveTo>
                  <a:pt x="0" y="0"/>
                </a:moveTo>
                <a:lnTo>
                  <a:pt x="10376079" y="0"/>
                </a:lnTo>
                <a:lnTo>
                  <a:pt x="10376079" y="5033749"/>
                </a:lnTo>
                <a:lnTo>
                  <a:pt x="0" y="5033749"/>
                </a:lnTo>
                <a:lnTo>
                  <a:pt x="0" y="0"/>
                </a:lnTo>
                <a:close/>
              </a:path>
            </a:pathLst>
          </a:custGeom>
          <a:blipFill>
            <a:blip r:embed="rId4"/>
            <a:stretch>
              <a:fillRect l="0" t="0" r="0" b="0"/>
            </a:stretch>
          </a:blipFill>
        </p:spPr>
      </p:sp>
      <p:sp>
        <p:nvSpPr>
          <p:cNvPr name="Freeform 4" id="4"/>
          <p:cNvSpPr/>
          <p:nvPr/>
        </p:nvSpPr>
        <p:spPr>
          <a:xfrm flipH="false" flipV="false" rot="0">
            <a:off x="3503427" y="6875983"/>
            <a:ext cx="10272111" cy="1223826"/>
          </a:xfrm>
          <a:custGeom>
            <a:avLst/>
            <a:gdLst/>
            <a:ahLst/>
            <a:cxnLst/>
            <a:rect r="r" b="b" t="t" l="l"/>
            <a:pathLst>
              <a:path h="1223826" w="10272111">
                <a:moveTo>
                  <a:pt x="0" y="0"/>
                </a:moveTo>
                <a:lnTo>
                  <a:pt x="10272111" y="0"/>
                </a:lnTo>
                <a:lnTo>
                  <a:pt x="10272111" y="1223826"/>
                </a:lnTo>
                <a:lnTo>
                  <a:pt x="0" y="1223826"/>
                </a:lnTo>
                <a:lnTo>
                  <a:pt x="0" y="0"/>
                </a:lnTo>
                <a:close/>
              </a:path>
            </a:pathLst>
          </a:custGeom>
          <a:blipFill>
            <a:blip r:embed="rId5"/>
            <a:stretch>
              <a:fillRect l="0" t="0" r="0" b="0"/>
            </a:stretch>
          </a:blipFill>
        </p:spPr>
      </p:sp>
      <p:sp>
        <p:nvSpPr>
          <p:cNvPr name="TextBox 5" id="5"/>
          <p:cNvSpPr txBox="true"/>
          <p:nvPr/>
        </p:nvSpPr>
        <p:spPr>
          <a:xfrm rot="0">
            <a:off x="1351058" y="904875"/>
            <a:ext cx="6258951" cy="1038225"/>
          </a:xfrm>
          <a:prstGeom prst="rect">
            <a:avLst/>
          </a:prstGeom>
        </p:spPr>
        <p:txBody>
          <a:bodyPr anchor="t" rtlCol="false" tIns="0" lIns="0" bIns="0" rIns="0">
            <a:spAutoFit/>
          </a:bodyPr>
          <a:lstStyle/>
          <a:p>
            <a:pPr>
              <a:lnSpc>
                <a:spcPts val="8400"/>
              </a:lnSpc>
            </a:pPr>
            <a:r>
              <a:rPr lang="en-US" sz="6000">
                <a:solidFill>
                  <a:srgbClr val="291B25"/>
                </a:solidFill>
                <a:latin typeface="Carelia"/>
              </a:rPr>
              <a:t>VIABILIDAD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98757" y="-1931531"/>
            <a:ext cx="4664007" cy="4664007"/>
          </a:xfrm>
          <a:custGeom>
            <a:avLst/>
            <a:gdLst/>
            <a:ahLst/>
            <a:cxnLst/>
            <a:rect r="r" b="b" t="t" l="l"/>
            <a:pathLst>
              <a:path h="4664007" w="4664007">
                <a:moveTo>
                  <a:pt x="0" y="0"/>
                </a:moveTo>
                <a:lnTo>
                  <a:pt x="4664007" y="0"/>
                </a:lnTo>
                <a:lnTo>
                  <a:pt x="4664007" y="4664007"/>
                </a:lnTo>
                <a:lnTo>
                  <a:pt x="0" y="4664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90541" y="-1931531"/>
            <a:ext cx="4664007" cy="4664007"/>
          </a:xfrm>
          <a:custGeom>
            <a:avLst/>
            <a:gdLst/>
            <a:ahLst/>
            <a:cxnLst/>
            <a:rect r="r" b="b" t="t" l="l"/>
            <a:pathLst>
              <a:path h="4664007" w="4664007">
                <a:moveTo>
                  <a:pt x="0" y="0"/>
                </a:moveTo>
                <a:lnTo>
                  <a:pt x="4664007" y="0"/>
                </a:lnTo>
                <a:lnTo>
                  <a:pt x="4664007" y="4664007"/>
                </a:lnTo>
                <a:lnTo>
                  <a:pt x="0" y="4664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1039" y="2732476"/>
            <a:ext cx="6939986" cy="6026830"/>
          </a:xfrm>
          <a:custGeom>
            <a:avLst/>
            <a:gdLst/>
            <a:ahLst/>
            <a:cxnLst/>
            <a:rect r="r" b="b" t="t" l="l"/>
            <a:pathLst>
              <a:path h="6026830" w="6939986">
                <a:moveTo>
                  <a:pt x="0" y="0"/>
                </a:moveTo>
                <a:lnTo>
                  <a:pt x="6939986" y="0"/>
                </a:lnTo>
                <a:lnTo>
                  <a:pt x="6939986" y="6026829"/>
                </a:lnTo>
                <a:lnTo>
                  <a:pt x="0" y="6026829"/>
                </a:lnTo>
                <a:lnTo>
                  <a:pt x="0" y="0"/>
                </a:lnTo>
                <a:close/>
              </a:path>
            </a:pathLst>
          </a:custGeom>
          <a:blipFill>
            <a:blip r:embed="rId4"/>
            <a:stretch>
              <a:fillRect l="0" t="0" r="0" b="0"/>
            </a:stretch>
          </a:blipFill>
        </p:spPr>
      </p:sp>
      <p:sp>
        <p:nvSpPr>
          <p:cNvPr name="Freeform 5" id="5"/>
          <p:cNvSpPr/>
          <p:nvPr/>
        </p:nvSpPr>
        <p:spPr>
          <a:xfrm flipH="false" flipV="false" rot="0">
            <a:off x="9733721" y="2732476"/>
            <a:ext cx="7026495" cy="6026830"/>
          </a:xfrm>
          <a:custGeom>
            <a:avLst/>
            <a:gdLst/>
            <a:ahLst/>
            <a:cxnLst/>
            <a:rect r="r" b="b" t="t" l="l"/>
            <a:pathLst>
              <a:path h="6026830" w="7026495">
                <a:moveTo>
                  <a:pt x="0" y="0"/>
                </a:moveTo>
                <a:lnTo>
                  <a:pt x="7026495" y="0"/>
                </a:lnTo>
                <a:lnTo>
                  <a:pt x="7026495" y="6026829"/>
                </a:lnTo>
                <a:lnTo>
                  <a:pt x="0" y="6026829"/>
                </a:lnTo>
                <a:lnTo>
                  <a:pt x="0" y="0"/>
                </a:lnTo>
                <a:close/>
              </a:path>
            </a:pathLst>
          </a:custGeom>
          <a:blipFill>
            <a:blip r:embed="rId5"/>
            <a:stretch>
              <a:fillRect l="0" t="0" r="0" b="0"/>
            </a:stretch>
          </a:blipFill>
        </p:spPr>
      </p:sp>
      <p:sp>
        <p:nvSpPr>
          <p:cNvPr name="TextBox 6" id="6"/>
          <p:cNvSpPr txBox="true"/>
          <p:nvPr/>
        </p:nvSpPr>
        <p:spPr>
          <a:xfrm rot="0">
            <a:off x="2017315" y="-9525"/>
            <a:ext cx="1425336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Carelia"/>
              </a:rPr>
              <a:t>CRONOGRAMA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DAF-hGDtxLI</dc:identifier>
  <dcterms:modified xsi:type="dcterms:W3CDTF">2011-08-01T06:04:30Z</dcterms:modified>
  <cp:revision>1</cp:revision>
  <dc:title>Sencilla y versátil presentación temática tecnológica y desarrollo turquesa y beige</dc:title>
</cp:coreProperties>
</file>